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305" r:id="rId8"/>
    <p:sldId id="306" r:id="rId9"/>
    <p:sldId id="262" r:id="rId10"/>
    <p:sldId id="264" r:id="rId11"/>
    <p:sldId id="263" r:id="rId12"/>
    <p:sldId id="265" r:id="rId13"/>
    <p:sldId id="266" r:id="rId14"/>
    <p:sldId id="268" r:id="rId15"/>
    <p:sldId id="269" r:id="rId16"/>
    <p:sldId id="270" r:id="rId17"/>
    <p:sldId id="267" r:id="rId18"/>
    <p:sldId id="272" r:id="rId19"/>
    <p:sldId id="273" r:id="rId20"/>
    <p:sldId id="271" r:id="rId21"/>
    <p:sldId id="274" r:id="rId22"/>
    <p:sldId id="275" r:id="rId23"/>
    <p:sldId id="281" r:id="rId24"/>
    <p:sldId id="276" r:id="rId25"/>
    <p:sldId id="277" r:id="rId26"/>
    <p:sldId id="279" r:id="rId27"/>
    <p:sldId id="280" r:id="rId28"/>
    <p:sldId id="278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07" r:id="rId44"/>
    <p:sldId id="299" r:id="rId45"/>
    <p:sldId id="308" r:id="rId46"/>
    <p:sldId id="300" r:id="rId47"/>
    <p:sldId id="309" r:id="rId48"/>
    <p:sldId id="301" r:id="rId49"/>
    <p:sldId id="310" r:id="rId50"/>
    <p:sldId id="298" r:id="rId51"/>
    <p:sldId id="311" r:id="rId52"/>
    <p:sldId id="302" r:id="rId53"/>
    <p:sldId id="303" r:id="rId54"/>
    <p:sldId id="304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4D4"/>
    <a:srgbClr val="E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G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910603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39372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51440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709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20720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6407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438950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28443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0884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7056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350149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8D4D4"/>
            </a:gs>
            <a:gs pos="100000">
              <a:schemeClr val="bg1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G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G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7EF08-D76F-4C32-A6D6-31041CA176BE}" type="datetimeFigureOut">
              <a:rPr lang="es-GT" smtClean="0"/>
              <a:t>12/07/2019</a:t>
            </a:fld>
            <a:endParaRPr lang="es-G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A567B-B830-4568-B89D-9DDFB26C68FB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399320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4338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Fuego volcano disaster of June 3rd 2018: how can such disasters be avoided</a:t>
            </a:r>
            <a:r>
              <a:rPr lang="en-US" dirty="0" smtClean="0"/>
              <a:t>?</a:t>
            </a:r>
            <a:endParaRPr lang="es-G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118" y="3965106"/>
            <a:ext cx="11282082" cy="2099517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Rüdiger</a:t>
            </a:r>
            <a:r>
              <a:rPr lang="en-US" b="1" dirty="0" smtClean="0"/>
              <a:t> Escobar Wolf</a:t>
            </a:r>
            <a:r>
              <a:rPr lang="en-US" b="1" baseline="30000" dirty="0" smtClean="0"/>
              <a:t>1</a:t>
            </a:r>
            <a:r>
              <a:rPr lang="en-US" b="1" dirty="0" smtClean="0"/>
              <a:t> and Carla Chun Quinillo</a:t>
            </a:r>
            <a:r>
              <a:rPr lang="en-US" b="1" baseline="30000" dirty="0" smtClean="0"/>
              <a:t>2</a:t>
            </a:r>
            <a:endParaRPr lang="en-US" b="1" dirty="0" smtClean="0"/>
          </a:p>
          <a:p>
            <a:pPr algn="l"/>
            <a:r>
              <a:rPr lang="en-US" i="1" baseline="30000" dirty="0" smtClean="0"/>
              <a:t>1 </a:t>
            </a:r>
            <a:r>
              <a:rPr lang="en-US" i="1" dirty="0" smtClean="0"/>
              <a:t>Michigan Technological University, USA</a:t>
            </a:r>
          </a:p>
          <a:p>
            <a:pPr algn="l"/>
            <a:r>
              <a:rPr lang="en-US" i="1" baseline="30000" dirty="0" smtClean="0"/>
              <a:t>2 </a:t>
            </a:r>
            <a:r>
              <a:rPr lang="en-US" i="1" dirty="0" err="1" smtClean="0"/>
              <a:t>Instituto</a:t>
            </a:r>
            <a:r>
              <a:rPr lang="en-US" i="1" dirty="0" smtClean="0"/>
              <a:t> Nacional de </a:t>
            </a:r>
            <a:r>
              <a:rPr lang="en-US" i="1" dirty="0" err="1" smtClean="0"/>
              <a:t>Sismología</a:t>
            </a:r>
            <a:r>
              <a:rPr lang="en-US" i="1" dirty="0" smtClean="0"/>
              <a:t>, </a:t>
            </a:r>
            <a:r>
              <a:rPr lang="en-US" i="1" dirty="0" err="1" smtClean="0"/>
              <a:t>Vulcanología</a:t>
            </a:r>
            <a:r>
              <a:rPr lang="en-US" i="1" dirty="0" smtClean="0"/>
              <a:t>, </a:t>
            </a:r>
            <a:r>
              <a:rPr lang="en-US" i="1" dirty="0" err="1" smtClean="0"/>
              <a:t>Meteorologia</a:t>
            </a:r>
            <a:r>
              <a:rPr lang="en-US" i="1" dirty="0" smtClean="0"/>
              <a:t> e </a:t>
            </a:r>
            <a:r>
              <a:rPr lang="en-US" i="1" dirty="0" err="1" smtClean="0"/>
              <a:t>Hidrologia</a:t>
            </a:r>
            <a:r>
              <a:rPr lang="en-US" i="1" dirty="0" smtClean="0"/>
              <a:t>, Guatemala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9635" y="186442"/>
            <a:ext cx="11282082" cy="8283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/>
              <a:t>27th IUGG General Assembly. 2019 Montreal Canada</a:t>
            </a:r>
          </a:p>
          <a:p>
            <a:pPr algn="l"/>
            <a:r>
              <a:rPr lang="en-US" dirty="0" smtClean="0"/>
              <a:t>IAVCEI Symposium V01: Celebrating 100 years of volcanic activity 1919 - 2019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314" y="5259755"/>
            <a:ext cx="1598245" cy="15982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" y="5843598"/>
            <a:ext cx="2886607" cy="95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32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466722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Pre-2018 early warning efforts: agencies leading the process…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2" y="1792285"/>
            <a:ext cx="2286000" cy="2056356"/>
          </a:xfrm>
          <a:prstGeom prst="rect">
            <a:avLst/>
          </a:prstGeom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3082470" y="2098264"/>
            <a:ext cx="7366000" cy="1444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INSIVUMEH: Volcano monitoring and hazard forecasting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44161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466722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Pre-2018 early warning efforts: agencies leading the process…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2" y="1792285"/>
            <a:ext cx="2286000" cy="2056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42" y="4084782"/>
            <a:ext cx="2286000" cy="2178844"/>
          </a:xfrm>
          <a:prstGeom prst="rect">
            <a:avLst/>
          </a:prstGeom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3082470" y="2098264"/>
            <a:ext cx="7366000" cy="1444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INSIVUMEH: Volcano monitoring and hazard forecasting</a:t>
            </a:r>
            <a:endParaRPr lang="en-US" sz="40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082470" y="4297178"/>
            <a:ext cx="7366000" cy="1444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CONRED: Alerting the population and supporting the evacuation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584402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466722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Pre-2018 early warning efforts: agencies leading the process…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2" y="1792285"/>
            <a:ext cx="2286000" cy="2056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42" y="4084782"/>
            <a:ext cx="2286000" cy="2178844"/>
          </a:xfrm>
          <a:prstGeom prst="rect">
            <a:avLst/>
          </a:prstGeom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3082470" y="2098264"/>
            <a:ext cx="7366000" cy="1444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INSIVUMEH: Volcano monitoring and hazard forecasting</a:t>
            </a:r>
            <a:endParaRPr lang="en-US" sz="400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082470" y="4297178"/>
            <a:ext cx="7366000" cy="1444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CONRED: Alerting the population and supporting the evacuation</a:t>
            </a:r>
            <a:endParaRPr lang="en-US" sz="4000" dirty="0"/>
          </a:p>
        </p:txBody>
      </p:sp>
      <p:sp>
        <p:nvSpPr>
          <p:cNvPr id="3" name="Oval 2"/>
          <p:cNvSpPr/>
          <p:nvPr/>
        </p:nvSpPr>
        <p:spPr>
          <a:xfrm>
            <a:off x="348344" y="1480456"/>
            <a:ext cx="10914742" cy="4783169"/>
          </a:xfrm>
          <a:prstGeom prst="ellipse">
            <a:avLst/>
          </a:prstGeom>
          <a:solidFill>
            <a:schemeClr val="bg2">
              <a:alpha val="80000"/>
            </a:schemeClr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2645228" y="3230833"/>
            <a:ext cx="70285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Decision process of when to call for an evacuation?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2988965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1386" y="145143"/>
            <a:ext cx="2844801" cy="2743200"/>
          </a:xfrm>
        </p:spPr>
        <p:txBody>
          <a:bodyPr>
            <a:normAutofit/>
          </a:bodyPr>
          <a:lstStyle/>
          <a:p>
            <a:r>
              <a:rPr lang="en-US" dirty="0" smtClean="0"/>
              <a:t>In practice, things can be different…</a:t>
            </a:r>
            <a:endParaRPr lang="en-US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5896427" y="261257"/>
            <a:ext cx="4655459" cy="682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September 9, 2012</a:t>
            </a:r>
            <a:endParaRPr lang="en-US" dirty="0"/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01386" y="6272441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Photo: Vinicio </a:t>
            </a:r>
            <a:r>
              <a:rPr lang="en-US" sz="2000" b="1" dirty="0" err="1" smtClean="0"/>
              <a:t>Bejarano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78361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187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1386" y="145143"/>
            <a:ext cx="2844801" cy="2743200"/>
          </a:xfrm>
        </p:spPr>
        <p:txBody>
          <a:bodyPr>
            <a:normAutofit/>
          </a:bodyPr>
          <a:lstStyle/>
          <a:p>
            <a:r>
              <a:rPr lang="en-US" dirty="0" smtClean="0"/>
              <a:t>In practice, things can be different…</a:t>
            </a:r>
            <a:endParaRPr lang="en-US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5896427" y="261257"/>
            <a:ext cx="4655459" cy="682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September 9, 2012</a:t>
            </a:r>
            <a:endParaRPr lang="en-US" dirty="0"/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01386" y="6272441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Photo: Vinicio </a:t>
            </a:r>
            <a:r>
              <a:rPr lang="en-US" sz="2000" b="1" dirty="0" err="1" smtClean="0"/>
              <a:t>Bejarano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72735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187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1386" y="145143"/>
            <a:ext cx="2844801" cy="2743200"/>
          </a:xfrm>
        </p:spPr>
        <p:txBody>
          <a:bodyPr>
            <a:normAutofit/>
          </a:bodyPr>
          <a:lstStyle/>
          <a:p>
            <a:r>
              <a:rPr lang="en-US" dirty="0" smtClean="0"/>
              <a:t>In practice, things can be different…</a:t>
            </a:r>
            <a:endParaRPr lang="en-US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5896427" y="261257"/>
            <a:ext cx="4655459" cy="682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September 9, 2012</a:t>
            </a:r>
            <a:endParaRPr lang="en-US" dirty="0"/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01386" y="6272441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Photo: Vinicio </a:t>
            </a:r>
            <a:r>
              <a:rPr lang="en-US" sz="2000" b="1" dirty="0" err="1" smtClean="0"/>
              <a:t>Bejarano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84542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1386" y="145143"/>
            <a:ext cx="2844801" cy="2743200"/>
          </a:xfrm>
        </p:spPr>
        <p:txBody>
          <a:bodyPr>
            <a:normAutofit/>
          </a:bodyPr>
          <a:lstStyle/>
          <a:p>
            <a:r>
              <a:rPr lang="en-US" dirty="0" smtClean="0"/>
              <a:t>In practice, things can be different…</a:t>
            </a:r>
            <a:endParaRPr lang="en-US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5896427" y="261257"/>
            <a:ext cx="4655459" cy="682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September 9, 2012</a:t>
            </a:r>
            <a:endParaRPr lang="en-US" dirty="0"/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01386" y="6272441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Photo: Vinicio </a:t>
            </a:r>
            <a:r>
              <a:rPr lang="en-US" sz="2000" b="1" dirty="0" err="1" smtClean="0"/>
              <a:t>Bejarano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39690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" r="7024"/>
          <a:stretch/>
        </p:blipFill>
        <p:spPr>
          <a:xfrm>
            <a:off x="1587499" y="1262744"/>
            <a:ext cx="9144000" cy="512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20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" r="7024"/>
          <a:stretch/>
        </p:blipFill>
        <p:spPr>
          <a:xfrm>
            <a:off x="1587499" y="1262744"/>
            <a:ext cx="9144000" cy="512376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5138057" y="2823142"/>
            <a:ext cx="0" cy="246888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3"/>
          <p:cNvSpPr txBox="1">
            <a:spLocks/>
          </p:cNvSpPr>
          <p:nvPr/>
        </p:nvSpPr>
        <p:spPr>
          <a:xfrm>
            <a:off x="3394528" y="3824628"/>
            <a:ext cx="1743529" cy="1126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Started in the 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early morning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279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" r="7024"/>
          <a:stretch/>
        </p:blipFill>
        <p:spPr>
          <a:xfrm>
            <a:off x="1587499" y="1262744"/>
            <a:ext cx="9144000" cy="512376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6299200" y="2823142"/>
            <a:ext cx="0" cy="246888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3"/>
          <p:cNvSpPr txBox="1">
            <a:spLocks/>
          </p:cNvSpPr>
          <p:nvPr/>
        </p:nvSpPr>
        <p:spPr>
          <a:xfrm>
            <a:off x="4789714" y="3374685"/>
            <a:ext cx="1611086" cy="1126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First INSIVUMEH bulleting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5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446" y="365125"/>
            <a:ext cx="9749119" cy="2068793"/>
          </a:xfrm>
        </p:spPr>
        <p:txBody>
          <a:bodyPr/>
          <a:lstStyle/>
          <a:p>
            <a:r>
              <a:rPr lang="en-US" dirty="0" smtClean="0"/>
              <a:t>June 3rd 2018, 8:50 AM…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Just another “normal” paroxysm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56445" y="6158753"/>
            <a:ext cx="9749119" cy="515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b="1" dirty="0" smtClean="0">
                <a:solidFill>
                  <a:schemeClr val="bg1"/>
                </a:solidFill>
              </a:rPr>
              <a:t>Photo: José Miguel Coronado</a:t>
            </a:r>
            <a:endParaRPr 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5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046515" y="2576401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3"/>
          <p:cNvSpPr txBox="1">
            <a:spLocks/>
          </p:cNvSpPr>
          <p:nvPr/>
        </p:nvSpPr>
        <p:spPr>
          <a:xfrm>
            <a:off x="2046515" y="3490799"/>
            <a:ext cx="1743529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Intensity starts to increase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INSIVUMEH’s second bulletin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01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164116" y="2747060"/>
            <a:ext cx="0" cy="27432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3"/>
          <p:cNvSpPr txBox="1">
            <a:spLocks/>
          </p:cNvSpPr>
          <p:nvPr/>
        </p:nvSpPr>
        <p:spPr>
          <a:xfrm>
            <a:off x="1683657" y="3403887"/>
            <a:ext cx="1625601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Sub-</a:t>
            </a:r>
            <a:r>
              <a:rPr lang="en-US" sz="2000" b="1" dirty="0" err="1" smtClean="0">
                <a:solidFill>
                  <a:srgbClr val="FF0000"/>
                </a:solidFill>
              </a:rPr>
              <a:t>Plinian</a:t>
            </a:r>
            <a:r>
              <a:rPr lang="en-US" sz="2000" b="1" dirty="0" smtClean="0">
                <a:solidFill>
                  <a:srgbClr val="FF0000"/>
                </a:solidFill>
              </a:rPr>
              <a:t> phase starts shortly after 11 AM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2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Fuego_eruption_20180603_pseudo_elevation_from_GOES_temp_above_10_km_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993" y="1016001"/>
            <a:ext cx="11419012" cy="5450794"/>
          </a:xfrm>
          <a:prstGeom prst="rect">
            <a:avLst/>
          </a:prstGeom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986971" y="2224768"/>
            <a:ext cx="1988458" cy="2666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Sub-</a:t>
            </a:r>
            <a:r>
              <a:rPr lang="en-US" sz="2000" b="1" dirty="0" err="1" smtClean="0">
                <a:solidFill>
                  <a:srgbClr val="FF0000"/>
                </a:solidFill>
              </a:rPr>
              <a:t>Plinian</a:t>
            </a:r>
            <a:r>
              <a:rPr lang="en-US" sz="2000" b="1" dirty="0" smtClean="0">
                <a:solidFill>
                  <a:srgbClr val="FF0000"/>
                </a:solidFill>
              </a:rPr>
              <a:t> phase produces an eruptive column reaching an altitude of 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~ 16 km 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86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986971" y="2224768"/>
            <a:ext cx="1988458" cy="2666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Sub-</a:t>
            </a:r>
            <a:r>
              <a:rPr lang="en-US" sz="2000" b="1" dirty="0" err="1" smtClean="0">
                <a:solidFill>
                  <a:srgbClr val="FF0000"/>
                </a:solidFill>
              </a:rPr>
              <a:t>Plinian</a:t>
            </a:r>
            <a:r>
              <a:rPr lang="en-US" sz="2000" b="1" dirty="0" smtClean="0">
                <a:solidFill>
                  <a:srgbClr val="FF0000"/>
                </a:solidFill>
              </a:rPr>
              <a:t> phase produces an eruptive column reaching an altitude of 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~ 16 km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r="5357"/>
          <a:stretch/>
        </p:blipFill>
        <p:spPr>
          <a:xfrm>
            <a:off x="796470" y="1016001"/>
            <a:ext cx="10726057" cy="539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8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164116" y="2747060"/>
            <a:ext cx="0" cy="27432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3"/>
          <p:cNvSpPr txBox="1">
            <a:spLocks/>
          </p:cNvSpPr>
          <p:nvPr/>
        </p:nvSpPr>
        <p:spPr>
          <a:xfrm>
            <a:off x="1683657" y="3403887"/>
            <a:ext cx="1480459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PDC’s get closer to La Reunion, they decide to evacuate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708400" y="2783348"/>
            <a:ext cx="0" cy="25146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2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3077027" y="3454437"/>
            <a:ext cx="1480459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PDC’s overbank near La Reunion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288972" y="2959387"/>
            <a:ext cx="0" cy="18288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399316" y="2959387"/>
            <a:ext cx="0" cy="201168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828475" y="3536192"/>
            <a:ext cx="1460497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Most intense part of the sub-</a:t>
            </a:r>
            <a:r>
              <a:rPr lang="en-US" sz="2000" b="1" dirty="0" err="1" smtClean="0">
                <a:solidFill>
                  <a:srgbClr val="FF0000"/>
                </a:solidFill>
              </a:rPr>
              <a:t>Plinian</a:t>
            </a:r>
            <a:r>
              <a:rPr lang="en-US" sz="2000" b="1" dirty="0" smtClean="0">
                <a:solidFill>
                  <a:srgbClr val="FF0000"/>
                </a:solidFill>
              </a:rPr>
              <a:t> phase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288972" y="2959387"/>
            <a:ext cx="0" cy="18288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950858" y="2727160"/>
            <a:ext cx="0" cy="256032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96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6360888" y="3249005"/>
            <a:ext cx="2374901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Intensity quickly drops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950858" y="2727160"/>
            <a:ext cx="0" cy="256032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83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5450113" y="3323808"/>
            <a:ext cx="1480459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The Resort has been completely evacuated…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399316" y="2959387"/>
            <a:ext cx="0" cy="201168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97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6569529" y="3438452"/>
            <a:ext cx="1480459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Two more bulletins from INSIVUMEH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159499" y="2596567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398983" y="2589313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1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0515600" cy="1325563"/>
          </a:xfrm>
        </p:spPr>
        <p:txBody>
          <a:bodyPr/>
          <a:lstStyle/>
          <a:p>
            <a:r>
              <a:rPr lang="en-US" dirty="0" smtClean="0"/>
              <a:t>Fuego volcano: Subduction arc, basaltic-andesitic, frequently explosive eruptions…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480" y="1481136"/>
            <a:ext cx="6400800" cy="5007429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625950" y="6388554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dirty="0" smtClean="0"/>
              <a:t>From Escobar-Wolf, 2013</a:t>
            </a:r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1084624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7971971" y="3431198"/>
            <a:ext cx="1848757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PDCs destroy bridge over Las </a:t>
            </a:r>
            <a:r>
              <a:rPr lang="en-US" sz="2000" b="1" dirty="0" err="1" smtClean="0">
                <a:solidFill>
                  <a:srgbClr val="FF0000"/>
                </a:solidFill>
              </a:rPr>
              <a:t>Lajas</a:t>
            </a:r>
            <a:r>
              <a:rPr lang="en-US" sz="2000" b="1" dirty="0" smtClean="0">
                <a:solidFill>
                  <a:srgbClr val="FF0000"/>
                </a:solidFill>
              </a:rPr>
              <a:t>, kill </a:t>
            </a:r>
            <a:r>
              <a:rPr lang="en-US" sz="2000" b="1" dirty="0" err="1" smtClean="0">
                <a:solidFill>
                  <a:srgbClr val="FF0000"/>
                </a:solidFill>
              </a:rPr>
              <a:t>sevral</a:t>
            </a:r>
            <a:r>
              <a:rPr lang="en-US" sz="2000" b="1" dirty="0" smtClean="0">
                <a:solidFill>
                  <a:srgbClr val="FF0000"/>
                </a:solidFill>
              </a:rPr>
              <a:t> people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661723" y="2589313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2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8118924" y="3431198"/>
            <a:ext cx="1848757" cy="151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PDCs  reach San Miguel Los </a:t>
            </a:r>
            <a:r>
              <a:rPr lang="en-US" sz="2000" b="1" dirty="0" err="1" smtClean="0">
                <a:solidFill>
                  <a:srgbClr val="FF0000"/>
                </a:solidFill>
              </a:rPr>
              <a:t>Lotes</a:t>
            </a:r>
            <a:r>
              <a:rPr lang="en-US" sz="2000" b="1" dirty="0" smtClean="0">
                <a:solidFill>
                  <a:srgbClr val="FF0000"/>
                </a:solidFill>
              </a:rPr>
              <a:t>, killing hundreds…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661723" y="2589313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8118924" y="2596571"/>
            <a:ext cx="0" cy="32004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2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The June 3</a:t>
            </a:r>
            <a:r>
              <a:rPr lang="en-US" baseline="30000" dirty="0" smtClean="0"/>
              <a:t>rd</a:t>
            </a:r>
            <a:r>
              <a:rPr lang="en-US" dirty="0" smtClean="0"/>
              <a:t> 2018 eruption: timeline…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4" r="6548"/>
          <a:stretch/>
        </p:blipFill>
        <p:spPr>
          <a:xfrm>
            <a:off x="986971" y="1010883"/>
            <a:ext cx="10406744" cy="5823204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9076867" y="3024796"/>
            <a:ext cx="1848757" cy="2461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Last </a:t>
            </a:r>
            <a:r>
              <a:rPr lang="en-US" sz="2000" b="1" dirty="0" err="1" smtClean="0">
                <a:solidFill>
                  <a:srgbClr val="FF0000"/>
                </a:solidFill>
              </a:rPr>
              <a:t>significan</a:t>
            </a:r>
            <a:r>
              <a:rPr lang="en-US" sz="2000" b="1" dirty="0" smtClean="0">
                <a:solidFill>
                  <a:srgbClr val="FF0000"/>
                </a:solidFill>
              </a:rPr>
              <a:t> peak in the seismic activity, after which activity decreases, eventually stopping…</a:t>
            </a:r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902695" y="2857829"/>
            <a:ext cx="0" cy="2514600"/>
          </a:xfrm>
          <a:prstGeom prst="straightConnector1">
            <a:avLst/>
          </a:prstGeom>
          <a:ln w="571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20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PDCs generation and impact</a:t>
            </a:r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0111919" y="800459"/>
            <a:ext cx="1848757" cy="3278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FV: Fuego volcano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LR: La Reunion</a:t>
            </a:r>
          </a:p>
          <a:p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SM: San Miguel Los </a:t>
            </a:r>
            <a:r>
              <a:rPr lang="en-US" sz="2000" b="1" dirty="0" err="1" smtClean="0">
                <a:solidFill>
                  <a:srgbClr val="FF0000"/>
                </a:solidFill>
              </a:rPr>
              <a:t>Lotes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LLB: Las </a:t>
            </a:r>
            <a:r>
              <a:rPr lang="en-US" sz="2000" b="1" dirty="0" err="1" smtClean="0">
                <a:solidFill>
                  <a:srgbClr val="FF0000"/>
                </a:solidFill>
              </a:rPr>
              <a:t>Lajas</a:t>
            </a:r>
            <a:r>
              <a:rPr lang="en-US" sz="2000" b="1" dirty="0" smtClean="0">
                <a:solidFill>
                  <a:srgbClr val="FF0000"/>
                </a:solidFill>
              </a:rPr>
              <a:t> bridge</a:t>
            </a:r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319" y="812802"/>
            <a:ext cx="8229600" cy="5818963"/>
          </a:xfrm>
          <a:prstGeom prst="rect">
            <a:avLst/>
          </a:prstGeom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2002973" y="5539373"/>
            <a:ext cx="2963180" cy="484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</a:rPr>
              <a:t>Image courtesy of Planet.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6743701" y="3875315"/>
            <a:ext cx="847270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LLB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89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PDCs generation and impact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09" y="814973"/>
            <a:ext cx="8229600" cy="5818963"/>
          </a:xfrm>
          <a:prstGeom prst="rect">
            <a:avLst/>
          </a:prstGeom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10111919" y="800459"/>
            <a:ext cx="1848757" cy="3278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</a:rPr>
              <a:t>FV: Fuego volcano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LR: La Reunion</a:t>
            </a:r>
          </a:p>
          <a:p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SM: San Miguel Los </a:t>
            </a:r>
            <a:r>
              <a:rPr lang="en-US" sz="2000" b="1" dirty="0" err="1" smtClean="0">
                <a:solidFill>
                  <a:srgbClr val="FF0000"/>
                </a:solidFill>
              </a:rPr>
              <a:t>Lotes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LLB: Las </a:t>
            </a:r>
            <a:r>
              <a:rPr lang="en-US" sz="2000" b="1" dirty="0" err="1" smtClean="0">
                <a:solidFill>
                  <a:srgbClr val="FF0000"/>
                </a:solidFill>
              </a:rPr>
              <a:t>Lajas</a:t>
            </a:r>
            <a:r>
              <a:rPr lang="en-US" sz="2000" b="1" dirty="0" smtClean="0">
                <a:solidFill>
                  <a:srgbClr val="FF0000"/>
                </a:solidFill>
              </a:rPr>
              <a:t> bridge</a:t>
            </a:r>
            <a:endParaRPr lang="en-US" sz="2000" b="1" dirty="0">
              <a:solidFill>
                <a:srgbClr val="FF0000"/>
              </a:solidFill>
            </a:endParaRPr>
          </a:p>
          <a:p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6743701" y="3875315"/>
            <a:ext cx="847270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LLB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2002973" y="5539373"/>
            <a:ext cx="2963180" cy="484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bg1"/>
                </a:solidFill>
              </a:rPr>
              <a:t>Image courtesy of Planet.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8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PDCs generation and impact</a:t>
            </a:r>
            <a:endParaRPr lang="en-US" dirty="0"/>
          </a:p>
        </p:txBody>
      </p:sp>
      <p:pic>
        <p:nvPicPr>
          <p:cNvPr id="3" name="San_Miguel_Los_Lotes_1980_2018_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38978" y="834634"/>
            <a:ext cx="7241042" cy="575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6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638" y="1198336"/>
            <a:ext cx="3974997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0515600" cy="1325563"/>
          </a:xfrm>
        </p:spPr>
        <p:txBody>
          <a:bodyPr/>
          <a:lstStyle/>
          <a:p>
            <a:r>
              <a:rPr lang="es-GT" dirty="0" smtClean="0"/>
              <a:t>Fuego </a:t>
            </a:r>
            <a:r>
              <a:rPr lang="en-US" dirty="0" smtClean="0"/>
              <a:t>volcano</a:t>
            </a:r>
            <a:r>
              <a:rPr lang="es-GT" dirty="0" smtClean="0"/>
              <a:t>: </a:t>
            </a:r>
            <a:r>
              <a:rPr lang="en-US" dirty="0" smtClean="0"/>
              <a:t>many communities in close proximity (&lt; 15 km) from the vent…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682" y="1481136"/>
            <a:ext cx="6858000" cy="5211475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625950" y="6388554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dirty="0" smtClean="0"/>
              <a:t>From Escobar-Wolf, 2013</a:t>
            </a:r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32050753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638" y="1198336"/>
            <a:ext cx="3974997" cy="4838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767" y="1198336"/>
            <a:ext cx="3969709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99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638" y="1198336"/>
            <a:ext cx="3974997" cy="4838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767" y="1198336"/>
            <a:ext cx="3969709" cy="4838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2351" y="1198336"/>
            <a:ext cx="3921688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3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638" y="1198336"/>
            <a:ext cx="3974997" cy="4838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767" y="1198336"/>
            <a:ext cx="3969709" cy="4838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2351" y="1198336"/>
            <a:ext cx="3921688" cy="4838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4811" y="1198336"/>
            <a:ext cx="4028918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Monitoring and warning during the crisis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198336"/>
            <a:ext cx="3829050" cy="4838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178" y="1198336"/>
            <a:ext cx="3848100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451" y="1198336"/>
            <a:ext cx="3905939" cy="4838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638" y="1198336"/>
            <a:ext cx="3974997" cy="4838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767" y="1198336"/>
            <a:ext cx="3969709" cy="4838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2351" y="1198336"/>
            <a:ext cx="3921688" cy="4838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4811" y="1198336"/>
            <a:ext cx="4028918" cy="48387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0675" y="1198336"/>
            <a:ext cx="11523054" cy="48387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576942" y="1489980"/>
            <a:ext cx="11165114" cy="4199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Tx/>
              <a:buChar char="-"/>
            </a:pPr>
            <a:r>
              <a:rPr lang="en-US" sz="4000" dirty="0" smtClean="0"/>
              <a:t>No instrumental monitoring during critical part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Only visual observations of the SW flank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Impossible to realize the </a:t>
            </a:r>
            <a:r>
              <a:rPr lang="en-US" sz="4000" dirty="0" err="1" smtClean="0"/>
              <a:t>sirousness</a:t>
            </a:r>
            <a:r>
              <a:rPr lang="en-US" sz="4000" dirty="0" smtClean="0"/>
              <a:t> of the crisis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3948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Institutional change in response to the crisis: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99" y="871799"/>
            <a:ext cx="8229600" cy="581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Institutional change in response to the crisis: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99" y="871799"/>
            <a:ext cx="8229600" cy="58168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44699" y="871799"/>
            <a:ext cx="8229600" cy="5816818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576942" y="1489980"/>
            <a:ext cx="11165114" cy="4199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Tx/>
              <a:buChar char="-"/>
            </a:pPr>
            <a:r>
              <a:rPr lang="en-US" sz="4000" dirty="0" smtClean="0"/>
              <a:t>Immediate influx of assistance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Change of INSIVUMEH’s leadership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Possible changes to CONRED’s structure?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0205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But what needs to change?</a:t>
            </a: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576942" y="952952"/>
            <a:ext cx="11165114" cy="912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Understanding and reducing vulnerability!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685142" y="2191657"/>
            <a:ext cx="3657600" cy="36576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Oval 5"/>
          <p:cNvSpPr/>
          <p:nvPr/>
        </p:nvSpPr>
        <p:spPr>
          <a:xfrm>
            <a:off x="4680856" y="2198917"/>
            <a:ext cx="3657600" cy="36576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3117396" y="3720559"/>
            <a:ext cx="1131206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Hazard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6545938" y="3720559"/>
            <a:ext cx="1995714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4982478" y="3713299"/>
            <a:ext cx="1131206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Risk!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18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But what needs to change?</a:t>
            </a: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576942" y="952952"/>
            <a:ext cx="11165114" cy="912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Understanding and reducing vulnerability!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685142" y="2191657"/>
            <a:ext cx="3657600" cy="36576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Oval 5"/>
          <p:cNvSpPr/>
          <p:nvPr/>
        </p:nvSpPr>
        <p:spPr>
          <a:xfrm>
            <a:off x="4680856" y="2198917"/>
            <a:ext cx="3657600" cy="36576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3117396" y="3720559"/>
            <a:ext cx="1131206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Hazard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6545938" y="3720559"/>
            <a:ext cx="1995714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4982478" y="3713299"/>
            <a:ext cx="1131206" cy="614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Risk!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52914" y="1865087"/>
            <a:ext cx="6241144" cy="4259942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2452914" y="1635120"/>
            <a:ext cx="9289142" cy="4199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Tx/>
              <a:buChar char="-"/>
            </a:pPr>
            <a:r>
              <a:rPr lang="en-US" sz="4000" dirty="0" smtClean="0"/>
              <a:t>Vulnerability at all levels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Institutional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At the community level!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955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1463677"/>
          </a:xfrm>
        </p:spPr>
        <p:txBody>
          <a:bodyPr>
            <a:normAutofit/>
          </a:bodyPr>
          <a:lstStyle/>
          <a:p>
            <a:r>
              <a:rPr lang="en-US" dirty="0" smtClean="0"/>
              <a:t>A tale of two towns: La Reunion and San Miguel Los </a:t>
            </a:r>
            <a:r>
              <a:rPr lang="en-US" dirty="0" err="1" smtClean="0"/>
              <a:t>Lotes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88" y="1567543"/>
            <a:ext cx="7315200" cy="517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6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1463677"/>
          </a:xfrm>
        </p:spPr>
        <p:txBody>
          <a:bodyPr>
            <a:normAutofit/>
          </a:bodyPr>
          <a:lstStyle/>
          <a:p>
            <a:r>
              <a:rPr lang="en-US" dirty="0" smtClean="0"/>
              <a:t>A tale of two towns: La Reunion and San Miguel Los </a:t>
            </a:r>
            <a:r>
              <a:rPr lang="en-US" dirty="0" err="1" smtClean="0"/>
              <a:t>Lotes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88" y="1567543"/>
            <a:ext cx="7315200" cy="51724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91488" y="1567542"/>
            <a:ext cx="7315200" cy="517241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291488" y="1567541"/>
            <a:ext cx="7315200" cy="5172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Tx/>
              <a:buChar char="-"/>
            </a:pPr>
            <a:r>
              <a:rPr lang="en-US" sz="4000" dirty="0" smtClean="0"/>
              <a:t>Evacuation is possible?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Resources, plans and training</a:t>
            </a:r>
          </a:p>
          <a:p>
            <a:pPr marL="571500" indent="-571500">
              <a:buFontTx/>
              <a:buChar char="-"/>
            </a:pPr>
            <a:endParaRPr lang="en-US" sz="4000" dirty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Replicable at communities?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7055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1165114" cy="1325563"/>
          </a:xfrm>
        </p:spPr>
        <p:txBody>
          <a:bodyPr>
            <a:normAutofit/>
          </a:bodyPr>
          <a:lstStyle/>
          <a:p>
            <a:r>
              <a:rPr lang="es-GT" dirty="0" smtClean="0"/>
              <a:t>Fuego </a:t>
            </a:r>
            <a:r>
              <a:rPr lang="en-US" dirty="0" smtClean="0"/>
              <a:t>volcano</a:t>
            </a:r>
            <a:r>
              <a:rPr lang="es-GT" dirty="0" smtClean="0"/>
              <a:t>: </a:t>
            </a:r>
            <a:r>
              <a:rPr lang="en-US" dirty="0" smtClean="0"/>
              <a:t>very active generator of pyroclastic density currents in prehistoric times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35" y="1481136"/>
            <a:ext cx="6858000" cy="5211475"/>
          </a:xfrm>
          <a:prstGeom prst="rect">
            <a:avLst/>
          </a:prstGeom>
        </p:spPr>
      </p:pic>
      <p:pic>
        <p:nvPicPr>
          <p:cNvPr id="6" name="Google Shape;28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7657" y="1481136"/>
            <a:ext cx="10856685" cy="52114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667657" y="6388554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dirty="0" smtClean="0"/>
              <a:t>From Escobar-Wolf, 2013</a:t>
            </a:r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16608597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Looking into the future:</a:t>
            </a:r>
            <a:endParaRPr lang="en-US" dirty="0"/>
          </a:p>
        </p:txBody>
      </p:sp>
      <p:pic>
        <p:nvPicPr>
          <p:cNvPr id="10" name="Google Shape;132;p25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62349" y="1016001"/>
            <a:ext cx="8229600" cy="5450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344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Looking into the future:</a:t>
            </a:r>
            <a:endParaRPr lang="en-US" dirty="0"/>
          </a:p>
        </p:txBody>
      </p:sp>
      <p:pic>
        <p:nvPicPr>
          <p:cNvPr id="10" name="Google Shape;132;p25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862349" y="1016001"/>
            <a:ext cx="8229600" cy="54507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862349" y="1016001"/>
            <a:ext cx="8229600" cy="545077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862349" y="1016001"/>
            <a:ext cx="8229600" cy="5450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Tx/>
              <a:buChar char="-"/>
            </a:pPr>
            <a:r>
              <a:rPr lang="en-US" sz="4000" dirty="0" smtClean="0"/>
              <a:t>Strengthening INSIVUMEH’s and CONRED’s capacities for early warning</a:t>
            </a:r>
          </a:p>
          <a:p>
            <a:pPr marL="571500" indent="-571500">
              <a:buFontTx/>
              <a:buChar char="-"/>
            </a:pPr>
            <a:endParaRPr lang="en-US" sz="4000" dirty="0" smtClean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Strategic view is needed</a:t>
            </a:r>
          </a:p>
          <a:p>
            <a:pPr marL="571500" indent="-571500">
              <a:buFontTx/>
              <a:buChar char="-"/>
            </a:pPr>
            <a:endParaRPr lang="en-US" sz="4000" dirty="0" smtClean="0"/>
          </a:p>
          <a:p>
            <a:pPr marL="571500" indent="-571500">
              <a:buFontTx/>
              <a:buChar char="-"/>
            </a:pPr>
            <a:r>
              <a:rPr lang="en-US" sz="4000" dirty="0" smtClean="0"/>
              <a:t>But also very specific plans and protocols!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1809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Vulnerability reduction at the community level!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527" y="1121229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8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Long term solutions: relocation of population…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613" y="1016001"/>
            <a:ext cx="7315200" cy="56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7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103866"/>
            <a:ext cx="11165114" cy="912135"/>
          </a:xfrm>
        </p:spPr>
        <p:txBody>
          <a:bodyPr>
            <a:normAutofit/>
          </a:bodyPr>
          <a:lstStyle/>
          <a:p>
            <a:r>
              <a:rPr lang="en-US" dirty="0" smtClean="0"/>
              <a:t>Challenges and hope!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10" y="1016001"/>
            <a:ext cx="8229600" cy="545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10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1165114" cy="1325563"/>
          </a:xfrm>
        </p:spPr>
        <p:txBody>
          <a:bodyPr>
            <a:normAutofit/>
          </a:bodyPr>
          <a:lstStyle/>
          <a:p>
            <a:r>
              <a:rPr lang="es-GT" dirty="0" smtClean="0"/>
              <a:t>Fuego </a:t>
            </a:r>
            <a:r>
              <a:rPr lang="en-US" dirty="0" smtClean="0"/>
              <a:t>volcano</a:t>
            </a:r>
            <a:r>
              <a:rPr lang="es-GT" dirty="0" smtClean="0"/>
              <a:t>: </a:t>
            </a:r>
            <a:r>
              <a:rPr lang="en-US" dirty="0" smtClean="0"/>
              <a:t>very active generator of pyroclastic density currents and in historic times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427" y="1385888"/>
            <a:ext cx="8686800" cy="5247779"/>
          </a:xfrm>
          <a:prstGeom prst="rect">
            <a:avLst/>
          </a:prstGeom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2469242" y="1823811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Including uncertain eruptions</a:t>
            </a:r>
            <a:endParaRPr lang="en-US" sz="2000" b="1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2469242" y="3540331"/>
            <a:ext cx="3742872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Only (reasonably) certain eruptions</a:t>
            </a:r>
            <a:endParaRPr lang="en-US" sz="2000" b="1" dirty="0"/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1638977" y="6315984"/>
            <a:ext cx="3292930" cy="469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dirty="0" smtClean="0"/>
              <a:t>From Escobar-Wolf, 2013</a:t>
            </a:r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3799618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The 1999 – 2018 eruptive activity episode: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3541" r="7738" b="3166"/>
          <a:stretch/>
        </p:blipFill>
        <p:spPr>
          <a:xfrm>
            <a:off x="957942" y="1088572"/>
            <a:ext cx="10087429" cy="542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11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0325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The 1999 – 2018 eruptive activity episode: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" r="8334"/>
          <a:stretch/>
        </p:blipFill>
        <p:spPr>
          <a:xfrm>
            <a:off x="827312" y="1096207"/>
            <a:ext cx="10464800" cy="539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942" y="466722"/>
            <a:ext cx="1116511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Pre-2018 early warning efforts: agencies leading the process…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1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863</Words>
  <Application>Microsoft Office PowerPoint</Application>
  <PresentationFormat>Widescreen</PresentationFormat>
  <Paragraphs>150</Paragraphs>
  <Slides>54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The Fuego volcano disaster of June 3rd 2018: how can such disasters be avoided?</vt:lpstr>
      <vt:lpstr>June 3rd 2018, 8:50 AM…  Just another “normal” paroxysm</vt:lpstr>
      <vt:lpstr>Fuego volcano: Subduction arc, basaltic-andesitic, frequently explosive eruptions…</vt:lpstr>
      <vt:lpstr>Fuego volcano: many communities in close proximity (&lt; 15 km) from the vent…</vt:lpstr>
      <vt:lpstr>Fuego volcano: very active generator of pyroclastic density currents in prehistoric times</vt:lpstr>
      <vt:lpstr>Fuego volcano: very active generator of pyroclastic density currents and in historic times</vt:lpstr>
      <vt:lpstr>The 1999 – 2018 eruptive activity episode:</vt:lpstr>
      <vt:lpstr>The 1999 – 2018 eruptive activity episode:</vt:lpstr>
      <vt:lpstr>Pre-2018 early warning efforts: agencies leading the process…</vt:lpstr>
      <vt:lpstr>Pre-2018 early warning efforts: agencies leading the process…</vt:lpstr>
      <vt:lpstr>Pre-2018 early warning efforts: agencies leading the process…</vt:lpstr>
      <vt:lpstr>Pre-2018 early warning efforts: agencies leading the process…</vt:lpstr>
      <vt:lpstr>In practice, things can be different…</vt:lpstr>
      <vt:lpstr>In practice, things can be different…</vt:lpstr>
      <vt:lpstr>In practice, things can be different…</vt:lpstr>
      <vt:lpstr>In practice, things can be different…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The June 3rd 2018 eruption: timeline…</vt:lpstr>
      <vt:lpstr>PDCs generation and impact</vt:lpstr>
      <vt:lpstr>PDCs generation and impact</vt:lpstr>
      <vt:lpstr>PDCs generation and impact</vt:lpstr>
      <vt:lpstr>Monitoring and warning during the crisis</vt:lpstr>
      <vt:lpstr>Monitoring and warning during the crisis</vt:lpstr>
      <vt:lpstr>Monitoring and warning during the crisis</vt:lpstr>
      <vt:lpstr>Monitoring and warning during the crisis</vt:lpstr>
      <vt:lpstr>Monitoring and warning during the crisis</vt:lpstr>
      <vt:lpstr>Monitoring and warning during the crisis</vt:lpstr>
      <vt:lpstr>Monitoring and warning during the crisis</vt:lpstr>
      <vt:lpstr>Monitoring and warning during the crisis</vt:lpstr>
      <vt:lpstr>Institutional change in response to the crisis:</vt:lpstr>
      <vt:lpstr>Institutional change in response to the crisis:</vt:lpstr>
      <vt:lpstr>But what needs to change?</vt:lpstr>
      <vt:lpstr>But what needs to change?</vt:lpstr>
      <vt:lpstr>A tale of two towns: La Reunion and San Miguel Los Lotes </vt:lpstr>
      <vt:lpstr>A tale of two towns: La Reunion and San Miguel Los Lotes </vt:lpstr>
      <vt:lpstr>Looking into the future:</vt:lpstr>
      <vt:lpstr>Looking into the future:</vt:lpstr>
      <vt:lpstr>Vulnerability reduction at the community level!</vt:lpstr>
      <vt:lpstr>Long term solutions: relocation of population…</vt:lpstr>
      <vt:lpstr>Challenges and hope!</vt:lpstr>
    </vt:vector>
  </TitlesOfParts>
  <Company>Michigan Technological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Fuego volcano disaster of June 3rd 2018: how can such disasters be avoided?</dc:title>
  <dc:creator>Rudiger</dc:creator>
  <cp:lastModifiedBy>Rudiger</cp:lastModifiedBy>
  <cp:revision>33</cp:revision>
  <dcterms:created xsi:type="dcterms:W3CDTF">2019-07-12T04:36:35Z</dcterms:created>
  <dcterms:modified xsi:type="dcterms:W3CDTF">2019-07-12T13:00:58Z</dcterms:modified>
</cp:coreProperties>
</file>